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0" r:id="rId3"/>
    <p:sldId id="271" r:id="rId4"/>
    <p:sldId id="274" r:id="rId5"/>
    <p:sldId id="275" r:id="rId6"/>
    <p:sldId id="276" r:id="rId7"/>
    <p:sldId id="273" r:id="rId8"/>
    <p:sldId id="277" r:id="rId9"/>
    <p:sldId id="272" r:id="rId10"/>
  </p:sldIdLst>
  <p:sldSz cx="18288000" cy="10287000"/>
  <p:notesSz cx="10287000" cy="18288000"/>
  <p:embeddedFontLst>
    <p:embeddedFont>
      <p:font typeface="a뉴굴림2" panose="02020600000000000000" pitchFamily="18" charset="-127"/>
      <p:regular r:id="rId11"/>
    </p:embeddedFont>
    <p:embeddedFont>
      <p:font typeface="a뉴굴림3" panose="02020600000000000000" pitchFamily="18" charset="-12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0123"/>
    <a:srgbClr val="FFBA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514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19D3FC0-64E1-4751-8606-E1FFEB9F6921}"/>
              </a:ext>
            </a:extLst>
          </p:cNvPr>
          <p:cNvSpPr txBox="1"/>
          <p:nvPr/>
        </p:nvSpPr>
        <p:spPr>
          <a:xfrm>
            <a:off x="1219200" y="2247900"/>
            <a:ext cx="12115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게임 서버 프로그래밍 </a:t>
            </a:r>
            <a:r>
              <a:rPr lang="ko-KR" altLang="en-US" sz="6000" dirty="0" err="1">
                <a:latin typeface="a뉴굴림3" panose="02020600000000000000" pitchFamily="18" charset="-127"/>
                <a:ea typeface="a뉴굴림3" panose="02020600000000000000" pitchFamily="18" charset="-127"/>
              </a:rPr>
              <a:t>텀</a:t>
            </a:r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 프로젝트</a:t>
            </a:r>
            <a:endParaRPr lang="en-US" altLang="ko-KR" sz="6000" dirty="0">
              <a:latin typeface="a뉴굴림3" panose="02020600000000000000" pitchFamily="18" charset="-127"/>
              <a:ea typeface="a뉴굴림3" panose="02020600000000000000" pitchFamily="18" charset="-127"/>
            </a:endParaRPr>
          </a:p>
          <a:p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: SIMPLEST </a:t>
            </a:r>
            <a:r>
              <a:rPr lang="en-US" altLang="ko-KR" sz="6000" dirty="0">
                <a:solidFill>
                  <a:srgbClr val="7E0123"/>
                </a:solidFill>
                <a:latin typeface="a뉴굴림3" panose="02020600000000000000" pitchFamily="18" charset="-127"/>
                <a:ea typeface="a뉴굴림3" panose="02020600000000000000" pitchFamily="18" charset="-127"/>
              </a:rPr>
              <a:t>MMORPG</a:t>
            </a:r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 </a:t>
            </a:r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제작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9B3DFA-9955-4C55-B021-E1DDC6710081}"/>
              </a:ext>
            </a:extLst>
          </p:cNvPr>
          <p:cNvSpPr txBox="1"/>
          <p:nvPr/>
        </p:nvSpPr>
        <p:spPr>
          <a:xfrm>
            <a:off x="5943600" y="4881890"/>
            <a:ext cx="670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게임공학과 </a:t>
            </a: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2015182016 </a:t>
            </a: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손채영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C3EC8B0-3427-4DC8-A7E2-8014C67F1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600" y="3009900"/>
            <a:ext cx="7620000" cy="762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14355144" y="4771404"/>
            <a:ext cx="4533333" cy="33333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6F77A7C-C323-4360-A5F7-A9A2822D9343}"/>
              </a:ext>
            </a:extLst>
          </p:cNvPr>
          <p:cNvSpPr/>
          <p:nvPr/>
        </p:nvSpPr>
        <p:spPr>
          <a:xfrm>
            <a:off x="16230600" y="0"/>
            <a:ext cx="2057400" cy="10287000"/>
          </a:xfrm>
          <a:prstGeom prst="rect">
            <a:avLst/>
          </a:prstGeom>
          <a:solidFill>
            <a:srgbClr val="7E012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8CED6-246F-4873-8D6E-0044182CDF6C}"/>
              </a:ext>
            </a:extLst>
          </p:cNvPr>
          <p:cNvSpPr txBox="1"/>
          <p:nvPr/>
        </p:nvSpPr>
        <p:spPr>
          <a:xfrm>
            <a:off x="223098" y="167557"/>
            <a:ext cx="93019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1. </a:t>
            </a:r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게임 흐름 및 조작 방법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9AFAFD-9DD0-4822-9F10-8147E9407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835897"/>
            <a:ext cx="4516353" cy="451635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19AAD96-EFD7-4F3A-B4A3-5B6C14868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0094" y="2324100"/>
            <a:ext cx="5234971" cy="50811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8B6906A-5E51-4CAC-8D3F-AFADAD32BCB8}"/>
              </a:ext>
            </a:extLst>
          </p:cNvPr>
          <p:cNvSpPr txBox="1"/>
          <p:nvPr/>
        </p:nvSpPr>
        <p:spPr>
          <a:xfrm>
            <a:off x="5181600" y="7581900"/>
            <a:ext cx="6705600" cy="324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클라이언트 </a:t>
            </a: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– </a:t>
            </a:r>
            <a:r>
              <a:rPr lang="ko-KR" altLang="en-US" sz="2800" b="1" dirty="0">
                <a:latin typeface="a뉴굴림2" panose="02020600000000000000" pitchFamily="18" charset="-127"/>
                <a:ea typeface="a뉴굴림2" panose="02020600000000000000" pitchFamily="18" charset="-127"/>
              </a:rPr>
              <a:t>메인 게임</a:t>
            </a:r>
            <a:endParaRPr lang="en-US" altLang="ko-KR" sz="2800" b="1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캐릭터 이동</a:t>
            </a: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: </a:t>
            </a: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상하좌우 방향키</a:t>
            </a:r>
            <a:endParaRPr lang="en-US" altLang="ko-KR" sz="28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4</a:t>
            </a: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방향 공격</a:t>
            </a: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: A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범위 스킬 </a:t>
            </a: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: 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ko-KR" altLang="en-US" sz="28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1B8498-56A8-48BD-9136-735F50FB2EF1}"/>
              </a:ext>
            </a:extLst>
          </p:cNvPr>
          <p:cNvSpPr txBox="1"/>
          <p:nvPr/>
        </p:nvSpPr>
        <p:spPr>
          <a:xfrm>
            <a:off x="360447" y="7633860"/>
            <a:ext cx="6705600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클라이언트 </a:t>
            </a: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- </a:t>
            </a:r>
            <a:r>
              <a:rPr lang="ko-KR" altLang="en-US" sz="2800" b="1" dirty="0">
                <a:latin typeface="a뉴굴림2" panose="02020600000000000000" pitchFamily="18" charset="-127"/>
                <a:ea typeface="a뉴굴림2" panose="02020600000000000000" pitchFamily="18" charset="-127"/>
              </a:rPr>
              <a:t>메뉴</a:t>
            </a:r>
            <a:endParaRPr lang="en-US" altLang="ko-KR" sz="2800" b="1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ID </a:t>
            </a: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입력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DB5841D-9DB8-4BBD-AEBF-70533653C5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359" y="2835897"/>
            <a:ext cx="4588752" cy="45944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37AB06F-025D-4924-9C9E-76401CE4A6D0}"/>
              </a:ext>
            </a:extLst>
          </p:cNvPr>
          <p:cNvSpPr txBox="1"/>
          <p:nvPr/>
        </p:nvSpPr>
        <p:spPr>
          <a:xfrm>
            <a:off x="10958359" y="7581900"/>
            <a:ext cx="6705600" cy="195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클라이언트 </a:t>
            </a: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– </a:t>
            </a:r>
            <a:r>
              <a:rPr lang="ko-KR" altLang="en-US" sz="2800" b="1" dirty="0">
                <a:latin typeface="a뉴굴림2" panose="02020600000000000000" pitchFamily="18" charset="-127"/>
                <a:ea typeface="a뉴굴림2" panose="02020600000000000000" pitchFamily="18" charset="-127"/>
              </a:rPr>
              <a:t>게임 오버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5</a:t>
            </a: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초 뒤 자동 부활</a:t>
            </a:r>
            <a:endParaRPr lang="en-US" altLang="ko-KR" sz="28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ko-KR" altLang="en-US" sz="28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01462D3-EF07-49AC-BC9C-A9ADC61EFAE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821153" y="5094074"/>
            <a:ext cx="478941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0F8FAE5C-0CA9-4729-82FD-7227CFBA78AA}"/>
              </a:ext>
            </a:extLst>
          </p:cNvPr>
          <p:cNvCxnSpPr>
            <a:cxnSpLocks/>
          </p:cNvCxnSpPr>
          <p:nvPr/>
        </p:nvCxnSpPr>
        <p:spPr>
          <a:xfrm flipV="1">
            <a:off x="10535065" y="5086823"/>
            <a:ext cx="480029" cy="725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8F6DE38E-5A5A-40A7-818D-CA98B1134524}"/>
              </a:ext>
            </a:extLst>
          </p:cNvPr>
          <p:cNvCxnSpPr>
            <a:cxnSpLocks/>
          </p:cNvCxnSpPr>
          <p:nvPr/>
        </p:nvCxnSpPr>
        <p:spPr>
          <a:xfrm flipH="1">
            <a:off x="10515600" y="3675059"/>
            <a:ext cx="4572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791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14355144" y="5000004"/>
            <a:ext cx="4533333" cy="33333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6F77A7C-C323-4360-A5F7-A9A2822D9343}"/>
              </a:ext>
            </a:extLst>
          </p:cNvPr>
          <p:cNvSpPr/>
          <p:nvPr/>
        </p:nvSpPr>
        <p:spPr>
          <a:xfrm>
            <a:off x="16230600" y="0"/>
            <a:ext cx="2057400" cy="10287000"/>
          </a:xfrm>
          <a:prstGeom prst="rect">
            <a:avLst/>
          </a:prstGeom>
          <a:solidFill>
            <a:srgbClr val="7E012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8CED6-246F-4873-8D6E-0044182CDF6C}"/>
              </a:ext>
            </a:extLst>
          </p:cNvPr>
          <p:cNvSpPr txBox="1"/>
          <p:nvPr/>
        </p:nvSpPr>
        <p:spPr>
          <a:xfrm>
            <a:off x="228600" y="165437"/>
            <a:ext cx="84637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2. </a:t>
            </a:r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구현 항목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EA5AC-0D3D-4369-AA13-37CB416CC850}"/>
              </a:ext>
            </a:extLst>
          </p:cNvPr>
          <p:cNvSpPr txBox="1"/>
          <p:nvPr/>
        </p:nvSpPr>
        <p:spPr>
          <a:xfrm>
            <a:off x="457200" y="1635150"/>
            <a:ext cx="6705600" cy="884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arenR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맵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: 800x800, 20x20 window,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15x15 view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arenR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ID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로 로그인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arenR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캐릭터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ID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로 선택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경험치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,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 레벨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, HP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를 가짐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N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레벨 요구 경험치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100N</a:t>
            </a: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5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초마다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10% HP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회복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HP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가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0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이 되면 경험치가 반으로 깎인 뒤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HP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가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회복되어 시작 위치로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모든 정보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DB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저장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(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종료 시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)</a:t>
            </a: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207A020-942E-423F-861B-CB4013C49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5997" y="1412898"/>
            <a:ext cx="7734805" cy="7507543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1D37AE-2652-4F0A-9159-A1F8407FDC4C}"/>
              </a:ext>
            </a:extLst>
          </p:cNvPr>
          <p:cNvSpPr/>
          <p:nvPr/>
        </p:nvSpPr>
        <p:spPr>
          <a:xfrm>
            <a:off x="11951161" y="5181577"/>
            <a:ext cx="762000" cy="665829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40D27BE-E3D0-4D4C-92E3-A6D46568AB5C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2283972" y="3685691"/>
            <a:ext cx="9667189" cy="18288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588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14355144" y="5000004"/>
            <a:ext cx="4533333" cy="33333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6F77A7C-C323-4360-A5F7-A9A2822D9343}"/>
              </a:ext>
            </a:extLst>
          </p:cNvPr>
          <p:cNvSpPr/>
          <p:nvPr/>
        </p:nvSpPr>
        <p:spPr>
          <a:xfrm>
            <a:off x="16230600" y="0"/>
            <a:ext cx="2057400" cy="10287000"/>
          </a:xfrm>
          <a:prstGeom prst="rect">
            <a:avLst/>
          </a:prstGeom>
          <a:solidFill>
            <a:srgbClr val="7E012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8CED6-246F-4873-8D6E-0044182CDF6C}"/>
              </a:ext>
            </a:extLst>
          </p:cNvPr>
          <p:cNvSpPr txBox="1"/>
          <p:nvPr/>
        </p:nvSpPr>
        <p:spPr>
          <a:xfrm>
            <a:off x="228600" y="165437"/>
            <a:ext cx="84637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2. </a:t>
            </a:r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구현 항목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EA5AC-0D3D-4369-AA13-37CB416CC850}"/>
              </a:ext>
            </a:extLst>
          </p:cNvPr>
          <p:cNvSpPr txBox="1"/>
          <p:nvPr/>
        </p:nvSpPr>
        <p:spPr>
          <a:xfrm>
            <a:off x="457200" y="1646583"/>
            <a:ext cx="7995498" cy="884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arenR" startAt="4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이동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: 1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초에 한 칸 이동 가능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arenR" startAt="4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지형 장애물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: 5000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개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,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이동 불가 처리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arenR" startAt="6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NPC</a:t>
            </a: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이름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(NPC00000), HP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를 가짐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종류 별로 다른 그래픽으로 화면에 표시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Type 0 : Peace,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자리에 가만히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Type 1: Roaming, 20x20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공간 자유로이 이동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Type 2: </a:t>
            </a:r>
            <a:r>
              <a:rPr lang="en-US" altLang="ko-KR" sz="2400" dirty="0" err="1">
                <a:latin typeface="a뉴굴림2" panose="02020600000000000000" pitchFamily="18" charset="-127"/>
                <a:ea typeface="a뉴굴림2" panose="02020600000000000000" pitchFamily="18" charset="-127"/>
              </a:rPr>
              <a:t>Agro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,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반경에 플레이어가 있으면 계속 공격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무찔렀을 때 경험치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: lev*lev*2 (</a:t>
            </a:r>
            <a:r>
              <a:rPr lang="en-US" altLang="ko-KR" sz="2400" dirty="0" err="1">
                <a:latin typeface="a뉴굴림2" panose="02020600000000000000" pitchFamily="18" charset="-127"/>
                <a:ea typeface="a뉴굴림2" panose="02020600000000000000" pitchFamily="18" charset="-127"/>
              </a:rPr>
              <a:t>agro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와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roaming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몬스터는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2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배 더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)</a:t>
            </a: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LUA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Script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로 플레이어와 마주치면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“Hello”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띄움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BAB40B-217C-4085-AB5F-56B73E03BC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05" t="9643" r="10369" b="12959"/>
          <a:stretch/>
        </p:blipFill>
        <p:spPr>
          <a:xfrm>
            <a:off x="8605098" y="1333500"/>
            <a:ext cx="7162800" cy="730691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EB7AB23-F86C-49DB-8975-01EFF9D0A16B}"/>
              </a:ext>
            </a:extLst>
          </p:cNvPr>
          <p:cNvSpPr/>
          <p:nvPr/>
        </p:nvSpPr>
        <p:spPr>
          <a:xfrm>
            <a:off x="11049000" y="3168281"/>
            <a:ext cx="687246" cy="586407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B9DB5E3-A006-4395-B80D-CCD5842B6333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5867400" y="3461485"/>
            <a:ext cx="5181600" cy="23678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52144A-A167-465C-9839-76389B0D3D03}"/>
              </a:ext>
            </a:extLst>
          </p:cNvPr>
          <p:cNvSpPr/>
          <p:nvPr/>
        </p:nvSpPr>
        <p:spPr>
          <a:xfrm>
            <a:off x="10591800" y="4076700"/>
            <a:ext cx="609600" cy="586407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07FA35B-92EF-41C2-8B70-C9E992C3365B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7696201" y="4369904"/>
            <a:ext cx="2895599" cy="21451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270925A-9B34-4037-9DE3-0BD742845B62}"/>
              </a:ext>
            </a:extLst>
          </p:cNvPr>
          <p:cNvSpPr/>
          <p:nvPr/>
        </p:nvSpPr>
        <p:spPr>
          <a:xfrm>
            <a:off x="10134600" y="7029451"/>
            <a:ext cx="609600" cy="586407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DF28C79-C303-461F-B937-A10A37CF07BB}"/>
              </a:ext>
            </a:extLst>
          </p:cNvPr>
          <p:cNvCxnSpPr>
            <a:cxnSpLocks/>
          </p:cNvCxnSpPr>
          <p:nvPr/>
        </p:nvCxnSpPr>
        <p:spPr>
          <a:xfrm>
            <a:off x="8452698" y="7200900"/>
            <a:ext cx="1644525" cy="1217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8" name="그림 27">
            <a:extLst>
              <a:ext uri="{FF2B5EF4-FFF2-40B4-BE49-F238E27FC236}">
                <a16:creationId xmlns:a16="http://schemas.microsoft.com/office/drawing/2014/main" id="{A70578A7-6316-4CEF-AFC0-1D324CD273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452" t="58660" r="28922" b="33038"/>
          <a:stretch/>
        </p:blipFill>
        <p:spPr>
          <a:xfrm>
            <a:off x="7098949" y="2520116"/>
            <a:ext cx="832698" cy="708627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645E81F6-373B-4731-9AB1-47DA35328767}"/>
              </a:ext>
            </a:extLst>
          </p:cNvPr>
          <p:cNvSpPr/>
          <p:nvPr/>
        </p:nvSpPr>
        <p:spPr>
          <a:xfrm>
            <a:off x="12125900" y="1646583"/>
            <a:ext cx="980500" cy="425724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33BF5A6A-EE0E-47A5-9C3E-7BE6CAF213B4}"/>
              </a:ext>
            </a:extLst>
          </p:cNvPr>
          <p:cNvCxnSpPr>
            <a:cxnSpLocks/>
          </p:cNvCxnSpPr>
          <p:nvPr/>
        </p:nvCxnSpPr>
        <p:spPr>
          <a:xfrm flipV="1">
            <a:off x="5562600" y="1911902"/>
            <a:ext cx="6474249" cy="24580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254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14355144" y="5000004"/>
            <a:ext cx="4533333" cy="33333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6F77A7C-C323-4360-A5F7-A9A2822D9343}"/>
              </a:ext>
            </a:extLst>
          </p:cNvPr>
          <p:cNvSpPr/>
          <p:nvPr/>
        </p:nvSpPr>
        <p:spPr>
          <a:xfrm>
            <a:off x="16230600" y="0"/>
            <a:ext cx="2057400" cy="10287000"/>
          </a:xfrm>
          <a:prstGeom prst="rect">
            <a:avLst/>
          </a:prstGeom>
          <a:solidFill>
            <a:srgbClr val="7E012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8CED6-246F-4873-8D6E-0044182CDF6C}"/>
              </a:ext>
            </a:extLst>
          </p:cNvPr>
          <p:cNvSpPr txBox="1"/>
          <p:nvPr/>
        </p:nvSpPr>
        <p:spPr>
          <a:xfrm>
            <a:off x="228600" y="165437"/>
            <a:ext cx="84637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2. </a:t>
            </a:r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구현 항목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EA5AC-0D3D-4369-AA13-37CB416CC850}"/>
              </a:ext>
            </a:extLst>
          </p:cNvPr>
          <p:cNvSpPr txBox="1"/>
          <p:nvPr/>
        </p:nvSpPr>
        <p:spPr>
          <a:xfrm>
            <a:off x="525776" y="1474961"/>
            <a:ext cx="7465655" cy="884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arenR" startAt="7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전투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 err="1">
                <a:latin typeface="a뉴굴림2" panose="02020600000000000000" pitchFamily="18" charset="-127"/>
                <a:ea typeface="a뉴굴림2" panose="02020600000000000000" pitchFamily="18" charset="-127"/>
              </a:rPr>
              <a:t>Agro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몬스터는 처음 인식한 대상을 계속 공격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A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키를 누르면 주위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4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방향 동시 공격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공격 속도는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1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초에 한 번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전투 메시지 표시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arenR" startAt="7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UI</a:t>
            </a: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화면 상단에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HP,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레벨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, EXP,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위치 표시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arenR" startAt="7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추가 요소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HP 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아이템을 먹으면 체력 즉시 회복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버프 아이템을 먹으면 몬스터에 데미지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2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배 줌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범위 공격 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(</a:t>
            </a: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스킬</a:t>
            </a:r>
            <a:r>
              <a:rPr lang="en-US" altLang="ko-KR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)</a:t>
            </a:r>
          </a:p>
          <a:p>
            <a:pPr marL="971550" lvl="1" indent="-5143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207A020-942E-423F-861B-CB4013C496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2742"/>
          <a:stretch/>
        </p:blipFill>
        <p:spPr>
          <a:xfrm>
            <a:off x="8103703" y="5014676"/>
            <a:ext cx="7734805" cy="204646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83321B8-DFF2-4565-8770-62930FF2730C}"/>
              </a:ext>
            </a:extLst>
          </p:cNvPr>
          <p:cNvSpPr/>
          <p:nvPr/>
        </p:nvSpPr>
        <p:spPr>
          <a:xfrm>
            <a:off x="7924799" y="5337815"/>
            <a:ext cx="5943600" cy="457200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DB3F872-F651-43BD-A5A2-CEFAAA5AF86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6858000" y="5566415"/>
            <a:ext cx="1066799" cy="7962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C8B9E4D2-FC71-4C84-ADE8-22CBBAF9EB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42" t="40666" r="70833" b="28789"/>
          <a:stretch/>
        </p:blipFill>
        <p:spPr>
          <a:xfrm>
            <a:off x="10094724" y="7203265"/>
            <a:ext cx="4455922" cy="291657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8B04E4D-CC47-47D6-9389-13200A856E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584" t="48518" r="75000" b="36667"/>
          <a:stretch/>
        </p:blipFill>
        <p:spPr>
          <a:xfrm>
            <a:off x="10094724" y="1896887"/>
            <a:ext cx="2194114" cy="1687780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2C73D16-90A8-4313-A29E-EB88C64C7E9E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6705600" y="2740777"/>
            <a:ext cx="3389124" cy="6495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7F65479-8F7E-4D12-A1C3-4CC545D9F114}"/>
              </a:ext>
            </a:extLst>
          </p:cNvPr>
          <p:cNvCxnSpPr>
            <a:cxnSpLocks/>
          </p:cNvCxnSpPr>
          <p:nvPr/>
        </p:nvCxnSpPr>
        <p:spPr>
          <a:xfrm flipV="1">
            <a:off x="4070513" y="9105900"/>
            <a:ext cx="6024211" cy="2324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C94D3CF9-DD12-4DAF-8FD2-83FAA7342F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400"/>
          <a:stretch/>
        </p:blipFill>
        <p:spPr>
          <a:xfrm>
            <a:off x="8103703" y="3655727"/>
            <a:ext cx="7734805" cy="1021028"/>
          </a:xfrm>
          <a:prstGeom prst="rect">
            <a:avLst/>
          </a:prstGeom>
        </p:spPr>
      </p:pic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B97AD1B1-49EC-461E-AC03-CC4DC1D7DEA0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4070513" y="4166241"/>
            <a:ext cx="4033190" cy="7063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6429E314-60F1-4BCF-9717-307B162985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77" t="44421" r="67733" b="46249"/>
          <a:stretch/>
        </p:blipFill>
        <p:spPr>
          <a:xfrm>
            <a:off x="7973734" y="8140043"/>
            <a:ext cx="718568" cy="700485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066FF820-D56D-4B11-8D1B-D150918571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703" t="65931" r="22956" b="24766"/>
          <a:stretch/>
        </p:blipFill>
        <p:spPr>
          <a:xfrm>
            <a:off x="6629229" y="7433337"/>
            <a:ext cx="609771" cy="75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545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14355144" y="5000004"/>
            <a:ext cx="4533333" cy="33333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6F77A7C-C323-4360-A5F7-A9A2822D9343}"/>
              </a:ext>
            </a:extLst>
          </p:cNvPr>
          <p:cNvSpPr/>
          <p:nvPr/>
        </p:nvSpPr>
        <p:spPr>
          <a:xfrm>
            <a:off x="16230600" y="0"/>
            <a:ext cx="2057400" cy="10287000"/>
          </a:xfrm>
          <a:prstGeom prst="rect">
            <a:avLst/>
          </a:prstGeom>
          <a:solidFill>
            <a:srgbClr val="7E012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8CED6-246F-4873-8D6E-0044182CDF6C}"/>
              </a:ext>
            </a:extLst>
          </p:cNvPr>
          <p:cNvSpPr txBox="1"/>
          <p:nvPr/>
        </p:nvSpPr>
        <p:spPr>
          <a:xfrm>
            <a:off x="228600" y="165437"/>
            <a:ext cx="84637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3. </a:t>
            </a:r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프로토콜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EA5AC-0D3D-4369-AA13-37CB416CC850}"/>
              </a:ext>
            </a:extLst>
          </p:cNvPr>
          <p:cNvSpPr txBox="1"/>
          <p:nvPr/>
        </p:nvSpPr>
        <p:spPr>
          <a:xfrm>
            <a:off x="617820" y="1409669"/>
            <a:ext cx="7465655" cy="1458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>
                <a:latin typeface="a뉴굴림2" panose="02020600000000000000" pitchFamily="18" charset="-127"/>
                <a:ea typeface="a뉴굴림2" panose="02020600000000000000" pitchFamily="18" charset="-127"/>
              </a:rPr>
              <a:t>정해진 프로토콜 추가 확장</a:t>
            </a: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>
              <a:lnSpc>
                <a:spcPct val="200000"/>
              </a:lnSpc>
            </a:pPr>
            <a:endParaRPr lang="en-US" altLang="ko-KR" sz="24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A659815-1EB5-47EB-9A80-A08862F2A0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778"/>
          <a:stretch/>
        </p:blipFill>
        <p:spPr>
          <a:xfrm>
            <a:off x="634385" y="3131886"/>
            <a:ext cx="12160084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00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14355144" y="5000004"/>
            <a:ext cx="4533333" cy="33333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6F77A7C-C323-4360-A5F7-A9A2822D9343}"/>
              </a:ext>
            </a:extLst>
          </p:cNvPr>
          <p:cNvSpPr/>
          <p:nvPr/>
        </p:nvSpPr>
        <p:spPr>
          <a:xfrm>
            <a:off x="16230600" y="0"/>
            <a:ext cx="2057400" cy="10287000"/>
          </a:xfrm>
          <a:prstGeom prst="rect">
            <a:avLst/>
          </a:prstGeom>
          <a:solidFill>
            <a:srgbClr val="7E012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8CED6-246F-4873-8D6E-0044182CDF6C}"/>
              </a:ext>
            </a:extLst>
          </p:cNvPr>
          <p:cNvSpPr txBox="1"/>
          <p:nvPr/>
        </p:nvSpPr>
        <p:spPr>
          <a:xfrm>
            <a:off x="228600" y="165437"/>
            <a:ext cx="84637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4. </a:t>
            </a:r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성능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EA5AC-0D3D-4369-AA13-37CB416CC850}"/>
              </a:ext>
            </a:extLst>
          </p:cNvPr>
          <p:cNvSpPr txBox="1"/>
          <p:nvPr/>
        </p:nvSpPr>
        <p:spPr>
          <a:xfrm>
            <a:off x="1392634" y="1714500"/>
            <a:ext cx="7086600" cy="580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lphaUcPeriod"/>
            </a:pP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사양</a:t>
            </a:r>
            <a:endParaRPr lang="en-US" altLang="ko-KR" sz="28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CPU</a:t>
            </a:r>
            <a:endParaRPr lang="ko-KR" altLang="ko-KR" sz="1400" kern="100" dirty="0">
              <a:effectLst/>
              <a:latin typeface="a뉴굴림2" panose="02020600000000000000" pitchFamily="18" charset="-127"/>
              <a:ea typeface="a뉴굴림2" panose="02020600000000000000" pitchFamily="18" charset="-127"/>
              <a:cs typeface="Times New Roman" panose="02020603050405020304" pitchFamily="18" charset="0"/>
            </a:endParaRPr>
          </a:p>
          <a:p>
            <a:pPr marL="1143000" lvl="2" indent="-228600" algn="just" latinLnBrk="1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모</a:t>
            </a:r>
            <a:r>
              <a:rPr lang="ko-KR" altLang="en-US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델명</a:t>
            </a:r>
            <a:r>
              <a:rPr lang="en-US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: Intel(R) Core(TM) i7-9750H CPU @ 2.60GHz</a:t>
            </a:r>
            <a:endParaRPr lang="ko-KR" altLang="ko-KR" sz="1400" kern="100" dirty="0">
              <a:effectLst/>
              <a:latin typeface="a뉴굴림2" panose="02020600000000000000" pitchFamily="18" charset="-127"/>
              <a:ea typeface="a뉴굴림2" panose="02020600000000000000" pitchFamily="18" charset="-127"/>
              <a:cs typeface="Times New Roman" panose="02020603050405020304" pitchFamily="18" charset="0"/>
            </a:endParaRPr>
          </a:p>
          <a:p>
            <a:pPr marL="1143000" lvl="2" indent="-228600" algn="just" latinLnBrk="1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코어 </a:t>
            </a:r>
            <a:r>
              <a:rPr lang="en-US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: 6</a:t>
            </a:r>
            <a:endParaRPr lang="ko-KR" altLang="ko-KR" sz="1400" kern="100" dirty="0">
              <a:effectLst/>
              <a:latin typeface="a뉴굴림2" panose="02020600000000000000" pitchFamily="18" charset="-127"/>
              <a:ea typeface="a뉴굴림2" panose="02020600000000000000" pitchFamily="18" charset="-127"/>
              <a:cs typeface="Times New Roman" panose="02020603050405020304" pitchFamily="18" charset="0"/>
            </a:endParaRPr>
          </a:p>
          <a:p>
            <a:pPr marL="1143000" lvl="2" indent="-228600" algn="just" latinLnBrk="1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논리 프로세서 </a:t>
            </a:r>
            <a:r>
              <a:rPr lang="en-US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: 12</a:t>
            </a:r>
            <a:endParaRPr lang="ko-KR" altLang="ko-KR" sz="1400" kern="100" dirty="0">
              <a:effectLst/>
              <a:latin typeface="a뉴굴림2" panose="02020600000000000000" pitchFamily="18" charset="-127"/>
              <a:ea typeface="a뉴굴림2" panose="02020600000000000000" pitchFamily="18" charset="-127"/>
              <a:cs typeface="Times New Roman" panose="02020603050405020304" pitchFamily="18" charset="0"/>
            </a:endParaRPr>
          </a:p>
          <a:p>
            <a:pPr marL="1143000" lvl="2" indent="-228600" algn="just" latinLnBrk="1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클럭 속도 </a:t>
            </a:r>
            <a:r>
              <a:rPr lang="en-US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: 2.59GHz</a:t>
            </a:r>
            <a:endParaRPr lang="ko-KR" altLang="ko-KR" sz="1400" kern="100" dirty="0">
              <a:effectLst/>
              <a:latin typeface="a뉴굴림2" panose="02020600000000000000" pitchFamily="18" charset="-127"/>
              <a:ea typeface="a뉴굴림2" panose="02020600000000000000" pitchFamily="18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메모리</a:t>
            </a:r>
            <a:r>
              <a:rPr lang="en-US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 RAM</a:t>
            </a:r>
            <a:endParaRPr lang="ko-KR" altLang="ko-KR" sz="1400" kern="100" dirty="0">
              <a:effectLst/>
              <a:latin typeface="a뉴굴림2" panose="02020600000000000000" pitchFamily="18" charset="-127"/>
              <a:ea typeface="a뉴굴림2" panose="02020600000000000000" pitchFamily="18" charset="-127"/>
              <a:cs typeface="Times New Roman" panose="02020603050405020304" pitchFamily="18" charset="0"/>
            </a:endParaRPr>
          </a:p>
          <a:p>
            <a:pPr marL="1143000" lvl="2" indent="-228600" algn="just" latinLnBrk="1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16GB</a:t>
            </a:r>
            <a:endParaRPr lang="en-US" altLang="ko-KR" sz="32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lphaUcPeriod"/>
            </a:pPr>
            <a:r>
              <a:rPr lang="ko-KR" altLang="en-US" sz="2800" dirty="0">
                <a:latin typeface="a뉴굴림2" panose="02020600000000000000" pitchFamily="18" charset="-127"/>
                <a:ea typeface="a뉴굴림2" panose="02020600000000000000" pitchFamily="18" charset="-127"/>
              </a:rPr>
              <a:t>성능</a:t>
            </a:r>
            <a:endParaRPr lang="en-US" altLang="ko-KR" sz="28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최대 </a:t>
            </a:r>
            <a:r>
              <a:rPr lang="ko-KR" altLang="en-US" kern="100" dirty="0" err="1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동접</a:t>
            </a:r>
            <a:r>
              <a:rPr lang="en-US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:</a:t>
            </a:r>
            <a:r>
              <a:rPr lang="ko-KR" altLang="en-US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 약 </a:t>
            </a:r>
            <a:r>
              <a:rPr lang="en-US" altLang="ko-KR" kern="100" dirty="0">
                <a:effectLst/>
                <a:latin typeface="a뉴굴림2" panose="02020600000000000000" pitchFamily="18" charset="-127"/>
                <a:ea typeface="a뉴굴림2" panose="02020600000000000000" pitchFamily="18" charset="-127"/>
                <a:cs typeface="Times New Roman" panose="02020603050405020304" pitchFamily="18" charset="0"/>
              </a:rPr>
              <a:t>1600-1700</a:t>
            </a:r>
            <a:endParaRPr lang="en-US" altLang="ko-KR" sz="2800" dirty="0">
              <a:latin typeface="a뉴굴림2" panose="02020600000000000000" pitchFamily="18" charset="-127"/>
              <a:ea typeface="a뉴굴림2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6A5386-90D1-4FFF-8B5D-326DD1FAD0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4574" y="3924300"/>
            <a:ext cx="7582958" cy="601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747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14355144" y="5000004"/>
            <a:ext cx="4533333" cy="33333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6F77A7C-C323-4360-A5F7-A9A2822D9343}"/>
              </a:ext>
            </a:extLst>
          </p:cNvPr>
          <p:cNvSpPr/>
          <p:nvPr/>
        </p:nvSpPr>
        <p:spPr>
          <a:xfrm>
            <a:off x="16230600" y="0"/>
            <a:ext cx="2057400" cy="10287000"/>
          </a:xfrm>
          <a:prstGeom prst="rect">
            <a:avLst/>
          </a:prstGeom>
          <a:solidFill>
            <a:srgbClr val="7E012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8CED6-246F-4873-8D6E-0044182CDF6C}"/>
              </a:ext>
            </a:extLst>
          </p:cNvPr>
          <p:cNvSpPr txBox="1"/>
          <p:nvPr/>
        </p:nvSpPr>
        <p:spPr>
          <a:xfrm>
            <a:off x="228600" y="165437"/>
            <a:ext cx="84637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5. </a:t>
            </a:r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동영상 발표</a:t>
            </a:r>
          </a:p>
        </p:txBody>
      </p:sp>
    </p:spTree>
    <p:extLst>
      <p:ext uri="{BB962C8B-B14F-4D97-AF65-F5344CB8AC3E}">
        <p14:creationId xmlns:p14="http://schemas.microsoft.com/office/powerpoint/2010/main" val="446490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14355144" y="5000004"/>
            <a:ext cx="4533333" cy="33333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6F77A7C-C323-4360-A5F7-A9A2822D9343}"/>
              </a:ext>
            </a:extLst>
          </p:cNvPr>
          <p:cNvSpPr/>
          <p:nvPr/>
        </p:nvSpPr>
        <p:spPr>
          <a:xfrm>
            <a:off x="16230600" y="0"/>
            <a:ext cx="2057400" cy="10287000"/>
          </a:xfrm>
          <a:prstGeom prst="rect">
            <a:avLst/>
          </a:prstGeom>
          <a:solidFill>
            <a:srgbClr val="7E012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8CED6-246F-4873-8D6E-0044182CDF6C}"/>
              </a:ext>
            </a:extLst>
          </p:cNvPr>
          <p:cNvSpPr txBox="1"/>
          <p:nvPr/>
        </p:nvSpPr>
        <p:spPr>
          <a:xfrm>
            <a:off x="1981200" y="4635668"/>
            <a:ext cx="84637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감사합니다</a:t>
            </a:r>
            <a:r>
              <a:rPr lang="en-US" altLang="ko-KR" sz="6000" dirty="0">
                <a:latin typeface="a뉴굴림3" panose="02020600000000000000" pitchFamily="18" charset="-127"/>
                <a:ea typeface="a뉴굴림3" panose="02020600000000000000" pitchFamily="18" charset="-127"/>
              </a:rPr>
              <a:t>.</a:t>
            </a:r>
            <a:endParaRPr lang="ko-KR" altLang="en-US" sz="6000" dirty="0">
              <a:latin typeface="a뉴굴림3" panose="02020600000000000000" pitchFamily="18" charset="-127"/>
              <a:ea typeface="a뉴굴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1372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312</Words>
  <Application>Microsoft Office PowerPoint</Application>
  <PresentationFormat>사용자 지정</PresentationFormat>
  <Paragraphs>60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a뉴굴림2</vt:lpstr>
      <vt:lpstr>Wingdings</vt:lpstr>
      <vt:lpstr>a뉴굴림3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손채영(2015182016)</cp:lastModifiedBy>
  <cp:revision>17</cp:revision>
  <dcterms:created xsi:type="dcterms:W3CDTF">2020-10-17T16:47:21Z</dcterms:created>
  <dcterms:modified xsi:type="dcterms:W3CDTF">2020-12-20T22:18:10Z</dcterms:modified>
</cp:coreProperties>
</file>